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9" r:id="rId5"/>
    <p:sldId id="270" r:id="rId6"/>
    <p:sldId id="272" r:id="rId7"/>
    <p:sldId id="273" r:id="rId8"/>
    <p:sldId id="260" r:id="rId9"/>
    <p:sldId id="261" r:id="rId10"/>
    <p:sldId id="268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25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04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42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64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390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96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02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77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660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72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51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1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FF66D-175B-4E7C-9323-191803B87A6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01E3B-2EFC-4CF8-86D9-E34D15F42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80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1%D0%BE%D1%80%D0%B7%D0%BE%D0%B2,_%D0%9D%D0%B0%D0%B9%D0%BA_%D0%92%D0%BB%D0%B0%D0%B4%D0%B8%D0%BC%D0%B8%D1%80%D0%BE%D0%B2%D0%B8%D1%87#cite_note-1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" y="0"/>
            <a:ext cx="12177132" cy="6858000"/>
          </a:xfrm>
          <a:prstGeom prst="rect">
            <a:avLst/>
          </a:prstGeom>
        </p:spPr>
      </p:pic>
      <p:sp>
        <p:nvSpPr>
          <p:cNvPr id="8" name="object 2"/>
          <p:cNvSpPr txBox="1"/>
          <p:nvPr/>
        </p:nvSpPr>
        <p:spPr>
          <a:xfrm>
            <a:off x="7434" y="4345002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dirty="0" err="1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ПКиО</a:t>
            </a:r>
            <a:r>
              <a:rPr dirty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 </a:t>
            </a:r>
            <a:r>
              <a:rPr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"</a:t>
            </a: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Лианозовский</a:t>
            </a:r>
            <a:r>
              <a:rPr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" 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34" y="4864932"/>
            <a:ext cx="6779260" cy="911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3"/>
          <p:cNvSpPr txBox="1"/>
          <p:nvPr/>
        </p:nvSpPr>
        <p:spPr>
          <a:xfrm>
            <a:off x="-1292572" y="4782126"/>
            <a:ext cx="9580605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7000" spc="-145" dirty="0" err="1" smtClean="0">
                <a:solidFill>
                  <a:srgbClr val="C00000"/>
                </a:solidFill>
                <a:latin typeface="Archive" panose="02000506040000020004" pitchFamily="50" charset="0"/>
                <a:cs typeface="Courier New"/>
              </a:rPr>
              <a:t>День</a:t>
            </a:r>
            <a:r>
              <a:rPr sz="7000" spc="-145" dirty="0" smtClean="0">
                <a:solidFill>
                  <a:srgbClr val="C00000"/>
                </a:solidFill>
                <a:latin typeface="Archive" panose="02000506040000020004" pitchFamily="50" charset="0"/>
                <a:cs typeface="Courier New"/>
              </a:rPr>
              <a:t> </a:t>
            </a:r>
            <a:r>
              <a:rPr sz="7000" spc="-145" dirty="0" err="1" smtClean="0">
                <a:solidFill>
                  <a:srgbClr val="C00000"/>
                </a:solidFill>
                <a:latin typeface="Archive" panose="02000506040000020004" pitchFamily="50" charset="0"/>
                <a:cs typeface="Courier New"/>
              </a:rPr>
              <a:t>По</a:t>
            </a:r>
            <a:r>
              <a:rPr sz="7000" spc="-135" dirty="0" err="1" smtClean="0">
                <a:solidFill>
                  <a:srgbClr val="C00000"/>
                </a:solidFill>
                <a:latin typeface="Archive" panose="02000506040000020004" pitchFamily="50" charset="0"/>
                <a:cs typeface="Courier New"/>
              </a:rPr>
              <a:t>б</a:t>
            </a:r>
            <a:r>
              <a:rPr sz="7000" spc="-145" dirty="0" err="1" smtClean="0">
                <a:solidFill>
                  <a:srgbClr val="C00000"/>
                </a:solidFill>
                <a:latin typeface="Archive" panose="02000506040000020004" pitchFamily="50" charset="0"/>
                <a:cs typeface="Courier New"/>
              </a:rPr>
              <a:t>еды</a:t>
            </a:r>
            <a:endParaRPr sz="7000" dirty="0">
              <a:solidFill>
                <a:srgbClr val="C00000"/>
              </a:solidFill>
              <a:latin typeface="Archive" panose="02000506040000020004" pitchFamily="50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59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776193" y="1477646"/>
            <a:ext cx="5260430" cy="2369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48945">
              <a:spcBef>
                <a:spcPts val="110"/>
              </a:spcBef>
            </a:pP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Прогр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4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вящ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</a:t>
            </a:r>
            <a:r>
              <a:rPr sz="1400" spc="6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b="1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ю</a:t>
            </a:r>
            <a:r>
              <a:rPr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Победы</a:t>
            </a:r>
            <a:r>
              <a:rPr sz="1400" b="1" spc="4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sz="1400" spc="4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</a:t>
            </a:r>
            <a:r>
              <a:rPr sz="1400" spc="-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spc="-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поб</a:t>
            </a:r>
            <a:r>
              <a:rPr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ды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рода</a:t>
            </a:r>
            <a:r>
              <a:rPr sz="1400" spc="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Совет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кого</a:t>
            </a:r>
            <a:r>
              <a:rPr sz="1400" spc="4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Со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ю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за н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 </a:t>
            </a:r>
            <a:r>
              <a:rPr sz="1400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ци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й</a:t>
            </a:r>
            <a:r>
              <a:rPr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Гер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й </a:t>
            </a:r>
            <a:r>
              <a:rPr sz="1400" spc="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 </a:t>
            </a:r>
            <a:r>
              <a:rPr sz="1400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кой </a:t>
            </a:r>
            <a:r>
              <a:rPr sz="1400" spc="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Оте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тв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нной </a:t>
            </a:r>
            <a:r>
              <a:rPr sz="1400" spc="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войне </a:t>
            </a:r>
            <a:r>
              <a:rPr sz="1400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194</a:t>
            </a:r>
            <a:r>
              <a:rPr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1945 </a:t>
            </a:r>
            <a:r>
              <a:rPr sz="1400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годов. </a:t>
            </a:r>
            <a:r>
              <a:rPr sz="1400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Ц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 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-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тория   </a:t>
            </a:r>
            <a:r>
              <a:rPr sz="1400" spc="8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прогр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ам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   </a:t>
            </a:r>
            <a:r>
              <a:rPr sz="1400" spc="9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   </a:t>
            </a:r>
            <a:r>
              <a:rPr sz="1400" spc="8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ти   </a:t>
            </a:r>
            <a:r>
              <a:rPr sz="1400" spc="8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   </a:t>
            </a:r>
            <a:r>
              <a:rPr sz="1400" spc="8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взро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лы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  </a:t>
            </a:r>
            <a:r>
              <a:rPr sz="1400" spc="8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Ц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ль   </a:t>
            </a:r>
            <a:r>
              <a:rPr sz="1400" spc="8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прогр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ы:   </a:t>
            </a:r>
            <a:r>
              <a:rPr sz="1400" spc="8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обр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зов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льн</a:t>
            </a:r>
            <a:r>
              <a:rPr sz="1400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 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звл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льн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    </a:t>
            </a:r>
            <a:r>
              <a:rPr sz="1400" spc="-8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    </a:t>
            </a:r>
            <a:r>
              <a:rPr sz="1400" spc="-8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щ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ние    </a:t>
            </a:r>
            <a:r>
              <a:rPr sz="1400" spc="-9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й    </a:t>
            </a:r>
            <a:r>
              <a:rPr sz="1400" spc="-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зд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ика    </a:t>
            </a:r>
            <a:r>
              <a:rPr sz="1400" spc="-9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твом    </a:t>
            </a:r>
            <a:r>
              <a:rPr sz="1400" spc="-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под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есе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 оте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чес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тв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нной</a:t>
            </a:r>
            <a:r>
              <a:rPr sz="1400" spc="5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тории</a:t>
            </a:r>
            <a:r>
              <a:rPr sz="1400" spc="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5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льно</a:t>
            </a:r>
            <a:r>
              <a:rPr sz="1400" spc="4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до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ной</a:t>
            </a:r>
            <a:r>
              <a:rPr sz="1400" spc="5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5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ной</a:t>
            </a:r>
            <a:r>
              <a:rPr sz="1400" spc="5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форм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r>
              <a:rPr sz="1400" spc="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Фор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5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пров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ния: инт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ивные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 д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ем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ционные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площ</a:t>
            </a:r>
            <a:r>
              <a:rPr sz="1400" spc="-5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-15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10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776193" y="4447244"/>
            <a:ext cx="5832862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Продолжительность программы –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8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часов.</a:t>
            </a:r>
          </a:p>
          <a:p>
            <a:pPr marL="12700">
              <a:lnSpc>
                <a:spcPct val="100000"/>
              </a:lnSpc>
            </a:pP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Праздничный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концерт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8 часов (3 часа + 5 часов (программа от Управы)</a:t>
            </a: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 общая </a:t>
            </a:r>
            <a:r>
              <a:rPr sz="1400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анимация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6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часов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4624" y="5546973"/>
            <a:ext cx="6096000" cy="66684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41300" indent="-210820">
              <a:lnSpc>
                <a:spcPts val="700"/>
              </a:lnSpc>
              <a:buFont typeface="Symbol"/>
              <a:buChar char=""/>
              <a:tabLst>
                <a:tab pos="259715" algn="l"/>
              </a:tabLst>
            </a:pP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Проходимость программы </a:t>
            </a:r>
            <a:r>
              <a:rPr lang="ru-RU" sz="1400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– 10 000 - 12 000 человек.</a:t>
            </a:r>
          </a:p>
          <a:p>
            <a:pPr marL="259079" indent="-228600">
              <a:spcBef>
                <a:spcPts val="720"/>
              </a:spcBef>
              <a:buFont typeface="Symbol"/>
              <a:buChar char=""/>
              <a:tabLst>
                <a:tab pos="259715" algn="l"/>
              </a:tabLst>
            </a:pP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Количество аниматоров 20 – 30 человек.</a:t>
            </a:r>
          </a:p>
          <a:p>
            <a:pPr marL="259079" indent="-228600">
              <a:lnSpc>
                <a:spcPts val="700"/>
              </a:lnSpc>
              <a:spcBef>
                <a:spcPts val="720"/>
              </a:spcBef>
              <a:buFont typeface="Symbol"/>
              <a:buChar char=""/>
              <a:tabLst>
                <a:tab pos="259715" algn="l"/>
              </a:tabLst>
            </a:pP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Количество площадок </a:t>
            </a:r>
            <a:r>
              <a:rPr lang="ru-RU" sz="1400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– 7 площадок.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44624" y="4060170"/>
            <a:ext cx="33489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1.1. Т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хн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чес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ая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и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ф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lang="ru-RU" sz="1400" b="1" spc="-29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мац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</a:t>
            </a:r>
            <a:endParaRPr lang="ru-RU" sz="14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202015"/>
            <a:ext cx="10058400" cy="1880920"/>
          </a:xfrm>
          <a:prstGeom prst="rect">
            <a:avLst/>
          </a:prstGeom>
        </p:spPr>
      </p:pic>
      <p:sp>
        <p:nvSpPr>
          <p:cNvPr id="9" name="object 2"/>
          <p:cNvSpPr txBox="1"/>
          <p:nvPr/>
        </p:nvSpPr>
        <p:spPr>
          <a:xfrm>
            <a:off x="4506752" y="461621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1. Описание программы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sp>
        <p:nvSpPr>
          <p:cNvPr id="15" name="object 4"/>
          <p:cNvSpPr/>
          <p:nvPr/>
        </p:nvSpPr>
        <p:spPr>
          <a:xfrm>
            <a:off x="6430732" y="1678906"/>
            <a:ext cx="2731008" cy="18211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731" y="1678905"/>
            <a:ext cx="2673932" cy="1786055"/>
          </a:xfrm>
          <a:prstGeom prst="rect">
            <a:avLst/>
          </a:prstGeom>
        </p:spPr>
      </p:pic>
      <p:pic>
        <p:nvPicPr>
          <p:cNvPr id="2050" name="Picture 2" descr="C:\Users\iskra\Desktop\Временная\IMG_636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053" y="2354075"/>
            <a:ext cx="1817097" cy="272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iskra\Desktop\Временная\IMG_603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055" y="4257664"/>
            <a:ext cx="2565546" cy="171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531" y="4076826"/>
            <a:ext cx="3022938" cy="201917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16265" y="2624324"/>
            <a:ext cx="3051137" cy="212873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669" y="2183739"/>
            <a:ext cx="2895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59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09763" y="1904951"/>
            <a:ext cx="6003521" cy="4488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spcBef>
                <a:spcPts val="1055"/>
              </a:spcBef>
              <a:buFont typeface="Symbol"/>
              <a:buChar char=""/>
              <a:tabLst>
                <a:tab pos="241300" algn="l"/>
              </a:tabLst>
            </a:pP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b="1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нт</a:t>
            </a:r>
            <a:r>
              <a:rPr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b="1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b="1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b="1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ивно</a:t>
            </a:r>
            <a:r>
              <a:rPr sz="1400" b="1" spc="-2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b="1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ь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 </a:t>
            </a:r>
            <a:r>
              <a:rPr sz="1400" b="1" spc="13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рогр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амм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1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ас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ит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1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1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кти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ное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14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2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тие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114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</a:t>
            </a:r>
            <a:r>
              <a:rPr sz="1400" spc="-4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бл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ки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12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прогр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амме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 </a:t>
            </a:r>
            <a:r>
              <a:rPr sz="1400" spc="-1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  </a:t>
            </a:r>
            <a:r>
              <a:rPr sz="1400" spc="-1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площ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дке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“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льс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9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Поб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ды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”  </a:t>
            </a:r>
            <a:r>
              <a:rPr sz="1400" spc="-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2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4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кто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  </a:t>
            </a:r>
            <a:r>
              <a:rPr sz="1400" spc="-1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од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тые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во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4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ю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фор</a:t>
            </a:r>
            <a:r>
              <a:rPr sz="1400" spc="2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3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 </a:t>
            </a:r>
            <a:r>
              <a:rPr sz="1400" spc="-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гр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жд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кие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14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тю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14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еме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кой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Оте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ес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нной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ойны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пол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ь</a:t>
            </a:r>
            <a:r>
              <a:rPr sz="1400" spc="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</a:t>
            </a:r>
            <a:r>
              <a:rPr sz="1400" spc="-4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</a:t>
            </a:r>
            <a:r>
              <a:rPr sz="1400" spc="13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оригин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льн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spc="12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-2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зыкальное</a:t>
            </a:r>
            <a:r>
              <a:rPr sz="1400" spc="12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опрово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ж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</a:t>
            </a:r>
            <a:r>
              <a:rPr sz="1400" spc="13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б</a:t>
            </a:r>
            <a:r>
              <a:rPr sz="1400" spc="-2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13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й</a:t>
            </a:r>
            <a:r>
              <a:rPr sz="1400" spc="13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роприятия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нц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40</a:t>
            </a:r>
            <a:r>
              <a:rPr sz="1400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sz="1400" spc="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годов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20</a:t>
            </a:r>
            <a:r>
              <a:rPr sz="1400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endParaRPr sz="1400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241300" marR="6350" indent="-228600">
              <a:spcBef>
                <a:spcPts val="745"/>
              </a:spcBef>
              <a:buFont typeface="Symbol"/>
              <a:buChar char=""/>
              <a:tabLst>
                <a:tab pos="241300" algn="l"/>
              </a:tabLst>
            </a:pPr>
            <a:r>
              <a:rPr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одульно</a:t>
            </a:r>
            <a:r>
              <a:rPr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b="1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ь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  </a:t>
            </a:r>
            <a:r>
              <a:rPr sz="1400" b="1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Прогр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 </a:t>
            </a:r>
            <a:r>
              <a:rPr sz="1400" spc="-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тоит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 </a:t>
            </a:r>
            <a:r>
              <a:rPr sz="1400" spc="-1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из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 </a:t>
            </a:r>
            <a:r>
              <a:rPr sz="1400" spc="-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сам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тоятельных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 </a:t>
            </a:r>
            <a:r>
              <a:rPr sz="1400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нтов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   </a:t>
            </a:r>
            <a:r>
              <a:rPr sz="1400" spc="-2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позволя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птиров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ть</a:t>
            </a:r>
            <a:r>
              <a:rPr sz="1400" spc="-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под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любой</a:t>
            </a:r>
            <a:r>
              <a:rPr sz="1400" spc="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форм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роприятия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</a:p>
          <a:p>
            <a:pPr>
              <a:buFont typeface="Symbol"/>
              <a:buChar char=""/>
            </a:pPr>
            <a:endParaRPr sz="1400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241300" marR="7620" indent="-228600">
              <a:buFont typeface="Symbol"/>
              <a:buChar char=""/>
              <a:tabLst>
                <a:tab pos="241300" algn="l"/>
              </a:tabLst>
            </a:pP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Наг</a:t>
            </a:r>
            <a:r>
              <a:rPr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ядно</a:t>
            </a:r>
            <a:r>
              <a:rPr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b="1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ь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r>
              <a:rPr sz="1400" b="1" spc="114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9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прог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амм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spc="1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поль</a:t>
            </a:r>
            <a:r>
              <a:rPr sz="1400" spc="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</a:t>
            </a:r>
            <a:r>
              <a:rPr sz="1400" spc="-2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</a:t>
            </a:r>
            <a:r>
              <a:rPr sz="1400" spc="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бо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ьшое</a:t>
            </a:r>
            <a:r>
              <a:rPr sz="1400" spc="1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кол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чес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тво</a:t>
            </a:r>
            <a:r>
              <a:rPr sz="1400" spc="1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квизит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</a:t>
            </a:r>
            <a:r>
              <a:rPr sz="1400" spc="10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б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ий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и  </a:t>
            </a:r>
            <a:r>
              <a:rPr sz="1400" spc="-13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тю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иров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нн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2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торов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  </a:t>
            </a:r>
            <a:r>
              <a:rPr sz="1400" spc="-14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3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позволя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3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озд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ть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3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льно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3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й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эффект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пог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4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ж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ния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в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эпо</a:t>
            </a:r>
            <a:r>
              <a:rPr sz="1400" spc="2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sz="1400" spc="-4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</a:p>
          <a:p>
            <a:pPr marL="241300" marR="6985" indent="-228600">
              <a:spcBef>
                <a:spcPts val="690"/>
              </a:spcBef>
              <a:buFont typeface="Symbol"/>
              <a:buChar char=""/>
              <a:tabLst>
                <a:tab pos="241300" algn="l"/>
              </a:tabLst>
            </a:pP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Дос</a:t>
            </a:r>
            <a:r>
              <a:rPr sz="1400" b="1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ов</a:t>
            </a:r>
            <a:r>
              <a:rPr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рно</a:t>
            </a:r>
            <a:r>
              <a:rPr sz="1400" b="1" spc="-2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b="1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ь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</a:t>
            </a:r>
            <a:r>
              <a:rPr sz="1400" b="1" spc="-5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7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тю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6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 </a:t>
            </a:r>
            <a:r>
              <a:rPr sz="1400" spc="-6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квиз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 </a:t>
            </a:r>
            <a:r>
              <a:rPr sz="1400" spc="-6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поль</a:t>
            </a:r>
            <a:r>
              <a:rPr sz="1400" spc="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</a:t>
            </a:r>
            <a:r>
              <a:rPr sz="1400" spc="-4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6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 </a:t>
            </a:r>
            <a:r>
              <a:rPr sz="1400" spc="-6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прогр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мме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 </a:t>
            </a:r>
            <a:r>
              <a:rPr sz="1400" spc="-6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являют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ны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4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пия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14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их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5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тори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чес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3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ло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ов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5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или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4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иг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льны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14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дм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дош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дш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 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нн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ти</a:t>
            </a:r>
            <a:r>
              <a:rPr sz="1400" spc="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до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ш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вр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7540" y="1454852"/>
            <a:ext cx="34612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41300">
              <a:lnSpc>
                <a:spcPct val="100000"/>
              </a:lnSpc>
            </a:pP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1.2. 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Особ</a:t>
            </a:r>
            <a:r>
              <a:rPr lang="ru-RU" sz="1400" b="1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lang="ru-RU" sz="1400" b="1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ти п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lang="ru-RU"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b="1" spc="-3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амм</a:t>
            </a:r>
            <a:r>
              <a:rPr lang="ru-RU"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: </a:t>
            </a:r>
            <a:endParaRPr lang="ru-RU"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</p:txBody>
      </p:sp>
      <p:sp>
        <p:nvSpPr>
          <p:cNvPr id="7" name="object 3"/>
          <p:cNvSpPr/>
          <p:nvPr/>
        </p:nvSpPr>
        <p:spPr>
          <a:xfrm rot="499092">
            <a:off x="8896865" y="1309331"/>
            <a:ext cx="2767023" cy="20615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202015"/>
            <a:ext cx="10058400" cy="1880920"/>
          </a:xfrm>
          <a:prstGeom prst="rect">
            <a:avLst/>
          </a:prstGeom>
        </p:spPr>
      </p:pic>
      <p:sp>
        <p:nvSpPr>
          <p:cNvPr id="12" name="object 2"/>
          <p:cNvSpPr txBox="1"/>
          <p:nvPr/>
        </p:nvSpPr>
        <p:spPr>
          <a:xfrm>
            <a:off x="4506752" y="461621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1. Описание программы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9092">
            <a:off x="8862333" y="1268618"/>
            <a:ext cx="2810683" cy="2051391"/>
          </a:xfrm>
          <a:prstGeom prst="rect">
            <a:avLst/>
          </a:prstGeom>
        </p:spPr>
      </p:pic>
      <p:sp>
        <p:nvSpPr>
          <p:cNvPr id="9" name="object 6"/>
          <p:cNvSpPr/>
          <p:nvPr/>
        </p:nvSpPr>
        <p:spPr>
          <a:xfrm rot="21218878">
            <a:off x="6927274" y="2730745"/>
            <a:ext cx="3257034" cy="22413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878">
            <a:off x="6847510" y="2730744"/>
            <a:ext cx="3336798" cy="220120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91" y="3556456"/>
            <a:ext cx="2895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6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9963" y="1497664"/>
            <a:ext cx="4625193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2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1.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Концертная программа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:</a:t>
            </a:r>
            <a:endParaRPr lang="ru-RU" sz="1400" b="1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/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 праздничный день перед посетителями парка выступят:</a:t>
            </a:r>
          </a:p>
          <a:p>
            <a:pPr marL="12700"/>
            <a:endParaRPr lang="ru-RU"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355600" indent="-342900">
              <a:buAutoNum type="arabicPeriod"/>
            </a:pP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Найк Борзов (21.00- 22.00)</a:t>
            </a:r>
          </a:p>
          <a:p>
            <a:pPr marL="355600" indent="-342900">
              <a:buAutoNum type="arabicPeriod"/>
            </a:pP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ВИА Союз (19.00 – 20.00)</a:t>
            </a:r>
          </a:p>
          <a:p>
            <a:pPr marL="355600" indent="-342900">
              <a:buAutoNum type="arabicPeriod"/>
            </a:pPr>
            <a:r>
              <a:rPr lang="ru-RU"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Кавер</a:t>
            </a: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коллектив ( в процессе подбора) (20.00 – 21.00)</a:t>
            </a:r>
          </a:p>
          <a:p>
            <a:pPr marL="355600" indent="-342900">
              <a:buAutoNum type="arabicPeriod"/>
            </a:pPr>
            <a:endParaRPr lang="ru-RU"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355600" indent="-342900">
              <a:buAutoNum type="arabicPeriod"/>
            </a:pP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Отдельным блоком программы с 12.00 до 19.00 программа от представителей Управы, различных ДК и творческих объединений. Состав и программа уточняются.</a:t>
            </a: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 marR="16510">
              <a:spcBef>
                <a:spcPts val="40"/>
              </a:spcBef>
            </a:pPr>
            <a:endParaRPr lang="ru-RU" sz="1400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199842"/>
            <a:ext cx="10058400" cy="1880920"/>
          </a:xfrm>
          <a:prstGeom prst="rect">
            <a:avLst/>
          </a:prstGeom>
        </p:spPr>
      </p:pic>
      <p:sp>
        <p:nvSpPr>
          <p:cNvPr id="8" name="object 2"/>
          <p:cNvSpPr txBox="1"/>
          <p:nvPr/>
        </p:nvSpPr>
        <p:spPr>
          <a:xfrm>
            <a:off x="4262413" y="461446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2</a:t>
            </a: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. Наполнение программы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pic>
        <p:nvPicPr>
          <p:cNvPr id="1027" name="Picture 3" descr="C:\Users\iskra\Desktop\Временная\IMG_73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700" y="1123043"/>
            <a:ext cx="381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skra\Desktop\Временная\IMG_73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700" y="4056266"/>
            <a:ext cx="3789649" cy="252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981" y="912830"/>
            <a:ext cx="4424807" cy="29189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980" y="3812446"/>
            <a:ext cx="4204197" cy="29584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549" y="2326821"/>
            <a:ext cx="2895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3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9963" y="1497664"/>
            <a:ext cx="4625193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2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1.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Концертная программа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:</a:t>
            </a:r>
            <a:endParaRPr lang="ru-RU" sz="1400" b="1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/>
            <a:endParaRPr lang="ru-RU" sz="1400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/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Найк Борзов</a:t>
            </a: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 marR="16510">
              <a:spcBef>
                <a:spcPts val="40"/>
              </a:spcBef>
            </a:pPr>
            <a:endParaRPr lang="ru-RU" sz="1400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199842"/>
            <a:ext cx="10058400" cy="1880920"/>
          </a:xfrm>
          <a:prstGeom prst="rect">
            <a:avLst/>
          </a:prstGeom>
        </p:spPr>
      </p:pic>
      <p:sp>
        <p:nvSpPr>
          <p:cNvPr id="8" name="object 2"/>
          <p:cNvSpPr txBox="1"/>
          <p:nvPr/>
        </p:nvSpPr>
        <p:spPr>
          <a:xfrm>
            <a:off x="4262413" y="461446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2</a:t>
            </a: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. Наполнение программы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8741" y="2313585"/>
            <a:ext cx="51064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На рубеже 1990-х и начала 2000-х годов Найк Борзов считался одним из самых видных представителей </a:t>
            </a:r>
            <a:r>
              <a:rPr lang="ru-RU" sz="1400" dirty="0" err="1" smtClean="0"/>
              <a:t>инди</a:t>
            </a:r>
            <a:r>
              <a:rPr lang="ru-RU" sz="1400" dirty="0" smtClean="0"/>
              <a:t>-рока</a:t>
            </a:r>
            <a:r>
              <a:rPr lang="ru-RU" sz="1400" dirty="0"/>
              <a:t> в России, а после успеха альбомов «Головоломка», «</a:t>
            </a:r>
            <a:r>
              <a:rPr lang="ru-RU" sz="1400" dirty="0" err="1"/>
              <a:t>Супермэн</a:t>
            </a:r>
            <a:r>
              <a:rPr lang="ru-RU" sz="1400" dirty="0"/>
              <a:t>» и «Заноза</a:t>
            </a:r>
            <a:r>
              <a:rPr lang="ru-RU" sz="1400" dirty="0" smtClean="0"/>
              <a:t>»</a:t>
            </a:r>
            <a:r>
              <a:rPr lang="ru-RU" sz="1400" baseline="30000" dirty="0" smtClean="0">
                <a:hlinkClick r:id="rId3"/>
              </a:rPr>
              <a:t>]</a:t>
            </a:r>
            <a:r>
              <a:rPr lang="ru-RU" sz="1400" dirty="0"/>
              <a:t> был заметным исполнителем и в поп-музыке. Ныне считается культовой фигурой в жанре российской альтернативы. В прессе был назван «</a:t>
            </a:r>
            <a:r>
              <a:rPr lang="ru-RU" sz="1400" dirty="0" err="1"/>
              <a:t>русскимПитом</a:t>
            </a:r>
            <a:r>
              <a:rPr lang="ru-RU" sz="1400" dirty="0"/>
              <a:t> </a:t>
            </a:r>
            <a:r>
              <a:rPr lang="ru-RU" sz="1400" dirty="0" err="1" smtClean="0"/>
              <a:t>Догерти</a:t>
            </a:r>
            <a:r>
              <a:rPr lang="ru-RU" sz="1400" dirty="0" smtClean="0"/>
              <a:t>», </a:t>
            </a:r>
            <a:r>
              <a:rPr lang="ru-RU" sz="1400" dirty="0"/>
              <a:t>в частности, из-за текстов песен группы «Инфекция», так же ставшей культовой в истории российского </a:t>
            </a:r>
            <a:r>
              <a:rPr lang="ru-RU" sz="1400" dirty="0" smtClean="0"/>
              <a:t>панка. </a:t>
            </a:r>
            <a:r>
              <a:rPr lang="ru-RU" sz="1400" dirty="0"/>
              <a:t>Также почитаем в среде отечественной </a:t>
            </a:r>
            <a:r>
              <a:rPr lang="ru-RU" sz="1400" dirty="0" err="1"/>
              <a:t>андеграундной</a:t>
            </a:r>
            <a:r>
              <a:rPr lang="ru-RU" sz="1400" dirty="0"/>
              <a:t> </a:t>
            </a:r>
            <a:r>
              <a:rPr lang="ru-RU" sz="1400" dirty="0" smtClean="0"/>
              <a:t>музыки.</a:t>
            </a:r>
            <a:endParaRPr lang="ru-RU" sz="1400" dirty="0">
              <a:latin typeface="Gungsuh" panose="02030600000101010101" pitchFamily="18" charset="-127"/>
              <a:ea typeface="Gungsuh" panose="02030600000101010101" pitchFamily="18" charset="-127"/>
              <a:cs typeface="Gungsuh"/>
            </a:endParaRPr>
          </a:p>
        </p:txBody>
      </p:sp>
      <p:pic>
        <p:nvPicPr>
          <p:cNvPr id="1027" name="Picture 3" descr="C:\Users\iskra\Desktop\Временная\rreklam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648773" y="-11783160"/>
            <a:ext cx="77482" cy="10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iskra\Desktop\Временная\M1Pu_MZrSY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128" y="1497664"/>
            <a:ext cx="5370286" cy="354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79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9962" y="1174498"/>
            <a:ext cx="4625193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2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1.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Концертная программа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:</a:t>
            </a:r>
            <a:endParaRPr lang="ru-RU" sz="1400" b="1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/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ВИА «Союз»</a:t>
            </a: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 marR="16510">
              <a:spcBef>
                <a:spcPts val="40"/>
              </a:spcBef>
            </a:pPr>
            <a:endParaRPr lang="ru-RU" sz="1400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199842"/>
            <a:ext cx="10058400" cy="1880920"/>
          </a:xfrm>
          <a:prstGeom prst="rect">
            <a:avLst/>
          </a:prstGeom>
        </p:spPr>
      </p:pic>
      <p:sp>
        <p:nvSpPr>
          <p:cNvPr id="8" name="object 2"/>
          <p:cNvSpPr txBox="1"/>
          <p:nvPr/>
        </p:nvSpPr>
        <p:spPr>
          <a:xfrm>
            <a:off x="4262413" y="461446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2</a:t>
            </a: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. Наполнение программы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314" y="1666432"/>
            <a:ext cx="503084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ru-RU" sz="1400" dirty="0"/>
              <a:t>ВИА «Союз» новый проект продюсера группы «Союз» Алексея </a:t>
            </a:r>
            <a:r>
              <a:rPr lang="ru-RU" sz="1400" dirty="0" err="1"/>
              <a:t>Пахнутова</a:t>
            </a:r>
            <a:r>
              <a:rPr lang="ru-RU" sz="1400" dirty="0"/>
              <a:t>, который в разные периоды творчества имел честь сотрудничать с </a:t>
            </a:r>
            <a:r>
              <a:rPr lang="ru-RU" sz="1400" dirty="0" err="1"/>
              <a:t>Н.Н.Добронравовым</a:t>
            </a:r>
            <a:r>
              <a:rPr lang="ru-RU" sz="1400" dirty="0"/>
              <a:t>, Игорем Лученком, Олегом Митяевым, группой «</a:t>
            </a:r>
            <a:r>
              <a:rPr lang="ru-RU" sz="1400" dirty="0" err="1"/>
              <a:t>Кватро</a:t>
            </a:r>
            <a:r>
              <a:rPr lang="ru-RU" sz="1400" dirty="0"/>
              <a:t>», с легендарным американским певцом - </a:t>
            </a:r>
            <a:r>
              <a:rPr lang="ru-RU" sz="1400" dirty="0" err="1"/>
              <a:t>MICHAELом</a:t>
            </a:r>
            <a:r>
              <a:rPr lang="ru-RU" sz="1400" dirty="0"/>
              <a:t> </a:t>
            </a:r>
            <a:r>
              <a:rPr lang="ru-RU" sz="1400" dirty="0" err="1"/>
              <a:t>BOLTONом</a:t>
            </a:r>
            <a:r>
              <a:rPr lang="ru-RU" sz="1400" dirty="0"/>
              <a:t>, поэтом Александром </a:t>
            </a:r>
            <a:r>
              <a:rPr lang="ru-RU" sz="1400" dirty="0" err="1"/>
              <a:t>Мориным</a:t>
            </a:r>
            <a:r>
              <a:rPr lang="ru-RU" sz="1400" dirty="0"/>
              <a:t> и </a:t>
            </a:r>
            <a:r>
              <a:rPr lang="ru-RU" sz="1400" dirty="0" err="1"/>
              <a:t>др</a:t>
            </a:r>
            <a:endParaRPr lang="ru-RU"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endParaRPr lang="ru-RU" sz="1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51112"/>
            <a:ext cx="2895600" cy="3009900"/>
          </a:xfrm>
          <a:prstGeom prst="rect">
            <a:avLst/>
          </a:prstGeom>
        </p:spPr>
      </p:pic>
      <p:pic>
        <p:nvPicPr>
          <p:cNvPr id="9" name="Picture 2" descr="C:\Users\Виктор\Desktop\Временная\maxresdefa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71" y="2081892"/>
            <a:ext cx="5355771" cy="301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980" y="3230226"/>
            <a:ext cx="2895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8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8629" y="1174498"/>
            <a:ext cx="4625193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2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Концертная программа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:</a:t>
            </a:r>
            <a:endParaRPr lang="ru-RU" sz="1400" b="1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/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Описание музыкальных коллективов</a:t>
            </a: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 marR="16510">
              <a:spcBef>
                <a:spcPts val="40"/>
              </a:spcBef>
            </a:pPr>
            <a:endParaRPr lang="ru-RU" sz="1400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199842"/>
            <a:ext cx="10058400" cy="1880920"/>
          </a:xfrm>
          <a:prstGeom prst="rect">
            <a:avLst/>
          </a:prstGeom>
        </p:spPr>
      </p:pic>
      <p:sp>
        <p:nvSpPr>
          <p:cNvPr id="8" name="object 2"/>
          <p:cNvSpPr txBox="1"/>
          <p:nvPr/>
        </p:nvSpPr>
        <p:spPr>
          <a:xfrm>
            <a:off x="4262413" y="461446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2</a:t>
            </a: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. Наполнение программы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pic>
        <p:nvPicPr>
          <p:cNvPr id="9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226" y="3200737"/>
            <a:ext cx="2895600" cy="30099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9894" y="1681078"/>
            <a:ext cx="54871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Концертная программа в первой половине дня  9 мая, организуется силами Управы, различных ДК, муз. Школы им. </a:t>
            </a:r>
            <a:r>
              <a:rPr lang="ru-RU" sz="1400" dirty="0" err="1" smtClean="0"/>
              <a:t>Калинникова</a:t>
            </a:r>
            <a:r>
              <a:rPr lang="ru-RU" sz="1400" dirty="0" smtClean="0"/>
              <a:t> и пр.</a:t>
            </a:r>
          </a:p>
          <a:p>
            <a:endParaRPr lang="ru-RU" sz="1400" dirty="0"/>
          </a:p>
          <a:p>
            <a:r>
              <a:rPr lang="ru-RU" sz="1400" dirty="0" smtClean="0"/>
              <a:t>Программа и состав в процессе разработки</a:t>
            </a:r>
            <a:endParaRPr lang="ru-RU" sz="1400" dirty="0"/>
          </a:p>
        </p:txBody>
      </p:sp>
      <p:pic>
        <p:nvPicPr>
          <p:cNvPr id="3074" name="Picture 2" descr="C:\Users\iskra\Desktop\Временная\dsc_35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886" y="748172"/>
            <a:ext cx="3257323" cy="269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skra\Desktop\Временная\747d39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646" y="3581496"/>
            <a:ext cx="4506686" cy="300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10" y="1497663"/>
            <a:ext cx="2895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2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6193" y="1497664"/>
            <a:ext cx="7222748" cy="4224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2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3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Б</a:t>
            </a:r>
            <a:r>
              <a:rPr sz="1400" b="1" spc="-3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азов</a:t>
            </a:r>
            <a:r>
              <a:rPr sz="1400" b="1" spc="-3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ая</a:t>
            </a:r>
            <a:r>
              <a:rPr sz="1400" b="1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</a:t>
            </a:r>
            <a:r>
              <a:rPr sz="1400" b="1" spc="-3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рогра</a:t>
            </a:r>
            <a:r>
              <a:rPr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b="1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а: </a:t>
            </a: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 marR="229870">
              <a:spcBef>
                <a:spcPts val="680"/>
              </a:spcBef>
              <a:tabLst>
                <a:tab pos="217170" algn="l"/>
              </a:tabLst>
            </a:pP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1. 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«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Вед</a:t>
            </a:r>
            <a:r>
              <a:rPr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ущ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ий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spc="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програ</a:t>
            </a:r>
            <a:r>
              <a:rPr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b="1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».   </a:t>
            </a:r>
            <a:r>
              <a:rPr sz="1400" b="1" spc="3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ние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прогр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амм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роприятия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</a:t>
            </a:r>
            <a:r>
              <a:rPr sz="1400" spc="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тори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чес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кий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1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эк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spc="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4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асс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4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об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4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новных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4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эт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3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войны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5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  </a:t>
            </a:r>
            <a:r>
              <a:rPr sz="1400" spc="-14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</a:t>
            </a:r>
            <a:r>
              <a:rPr sz="1400" spc="-1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виг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3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ов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кого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5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ол</a:t>
            </a:r>
            <a:r>
              <a:rPr sz="1400" spc="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та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 </a:t>
            </a:r>
            <a:r>
              <a:rPr sz="1400" spc="-15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  </a:t>
            </a:r>
            <a:r>
              <a:rPr sz="1400" spc="-14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жд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кого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асе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ния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тр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ны</a:t>
            </a:r>
            <a:r>
              <a:rPr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>
              <a:tabLst>
                <a:tab pos="177800" algn="l"/>
              </a:tabLst>
            </a:pPr>
            <a:endParaRPr lang="ru-RU" sz="1400" b="1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>
              <a:tabLst>
                <a:tab pos="177800" algn="l"/>
              </a:tabLst>
            </a:pP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2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«</a:t>
            </a:r>
            <a:r>
              <a:rPr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Вальс</a:t>
            </a:r>
            <a:r>
              <a:rPr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Победы». 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Ма</a:t>
            </a:r>
            <a:r>
              <a:rPr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кл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 т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нц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40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годов 20</a:t>
            </a:r>
            <a:r>
              <a:rPr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 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sz="1400" spc="-1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sz="1400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sz="1400" spc="-5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+показ моды 1940-х.</a:t>
            </a:r>
          </a:p>
          <a:p>
            <a:pPr marL="12700">
              <a:tabLst>
                <a:tab pos="177800" algn="l"/>
              </a:tabLst>
            </a:pPr>
            <a:endParaRPr lang="ru-RU"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 marR="6350">
              <a:spcBef>
                <a:spcPts val="1005"/>
              </a:spcBef>
              <a:tabLst>
                <a:tab pos="215900" algn="l"/>
              </a:tabLst>
            </a:pP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3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«С</a:t>
            </a:r>
            <a:r>
              <a:rPr lang="ru-RU" sz="1400" b="1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нд  с </a:t>
            </a:r>
            <a:r>
              <a:rPr lang="ru-RU" sz="1400" b="1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воор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жени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  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ове</a:t>
            </a:r>
            <a:r>
              <a:rPr lang="ru-RU" sz="1400" b="1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b="1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й  п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хо</a:t>
            </a:r>
            <a:r>
              <a:rPr lang="ru-RU" sz="1400" b="1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». </a:t>
            </a:r>
            <a:r>
              <a:rPr lang="ru-RU" sz="1400" b="1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 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нде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д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вл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но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воо</a:t>
            </a:r>
            <a:r>
              <a:rPr lang="ru-RU" sz="1400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-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ж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ние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олдат </a:t>
            </a:r>
            <a:r>
              <a:rPr lang="ru-RU" sz="1400" spc="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ов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кой </a:t>
            </a:r>
            <a:r>
              <a:rPr lang="ru-RU" sz="1400" spc="7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ии, </a:t>
            </a:r>
            <a:r>
              <a:rPr lang="ru-RU" sz="1400" spc="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spc="-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торое </a:t>
            </a:r>
            <a:r>
              <a:rPr lang="ru-RU" sz="1400" spc="6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вы </a:t>
            </a:r>
            <a:r>
              <a:rPr lang="ru-RU" sz="1400" spc="6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см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ожете </a:t>
            </a:r>
            <a:r>
              <a:rPr lang="ru-RU" sz="1400" spc="6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под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рж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ть </a:t>
            </a:r>
            <a:r>
              <a:rPr lang="ru-RU" sz="1400" spc="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 </a:t>
            </a:r>
            <a:r>
              <a:rPr lang="ru-RU" sz="1400" spc="6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воих </a:t>
            </a:r>
            <a:r>
              <a:rPr lang="ru-RU" sz="1400" spc="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 </a:t>
            </a:r>
            <a:r>
              <a:rPr lang="ru-RU" sz="1400" spc="8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 </a:t>
            </a:r>
            <a:r>
              <a:rPr lang="ru-RU" sz="1400" spc="8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зн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ть </a:t>
            </a:r>
            <a:r>
              <a:rPr lang="ru-RU" sz="1400" spc="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об о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об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нно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тях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 п</a:t>
            </a:r>
            <a:r>
              <a:rPr lang="ru-RU" sz="1400" spc="-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ния,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трой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тв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, о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оить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при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ем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 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борк</a:t>
            </a:r>
            <a:r>
              <a:rPr lang="ru-RU" sz="1400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зборки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жия.</a:t>
            </a:r>
          </a:p>
          <a:p>
            <a:pPr marL="12700" marR="9525">
              <a:spcBef>
                <a:spcPts val="994"/>
              </a:spcBef>
              <a:tabLst>
                <a:tab pos="248920" algn="l"/>
              </a:tabLst>
            </a:pP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4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«</a:t>
            </a:r>
            <a:r>
              <a:rPr lang="ru-RU" sz="1400" b="1" dirty="0" err="1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ПОздравления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».  </a:t>
            </a:r>
            <a:r>
              <a:rPr lang="ru-RU" sz="1400" b="1" spc="-3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</a:p>
          <a:p>
            <a:r>
              <a:rPr lang="ru-RU" sz="1400" dirty="0"/>
              <a:t> </a:t>
            </a:r>
            <a:r>
              <a:rPr lang="ru-RU" sz="1400" dirty="0" smtClean="0"/>
              <a:t>- 2 аниматора в костюмах ВОВ поздравляют гостей парка с праздником, вручают гвоздики и георгиевские ленты.</a:t>
            </a:r>
            <a:endParaRPr lang="ru-RU"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>
              <a:tabLst>
                <a:tab pos="177800" algn="l"/>
              </a:tabLst>
            </a:pPr>
            <a:endParaRPr lang="ru-RU" sz="1400" dirty="0" smtClean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>
              <a:tabLst>
                <a:tab pos="177800" algn="l"/>
              </a:tabLst>
            </a:pP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199842"/>
            <a:ext cx="10058400" cy="1880920"/>
          </a:xfrm>
          <a:prstGeom prst="rect">
            <a:avLst/>
          </a:prstGeom>
        </p:spPr>
      </p:pic>
      <p:sp>
        <p:nvSpPr>
          <p:cNvPr id="11" name="object 2"/>
          <p:cNvSpPr txBox="1"/>
          <p:nvPr/>
        </p:nvSpPr>
        <p:spPr>
          <a:xfrm>
            <a:off x="4262413" y="461446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2</a:t>
            </a: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. Наполнение программы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06790" y="1003219"/>
            <a:ext cx="3049784" cy="2520236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567" y="842767"/>
            <a:ext cx="2162175" cy="27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4397807"/>
            <a:ext cx="3558268" cy="189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36555" y="3327295"/>
            <a:ext cx="2175312" cy="412043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4" y="1888669"/>
            <a:ext cx="2895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5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/>
          <p:cNvSpPr txBox="1"/>
          <p:nvPr/>
        </p:nvSpPr>
        <p:spPr>
          <a:xfrm>
            <a:off x="796609" y="1497664"/>
            <a:ext cx="6006516" cy="32726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244475" algn="l"/>
              </a:tabLst>
            </a:pP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5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«Ар</a:t>
            </a:r>
            <a:r>
              <a:rPr lang="ru-RU" sz="1400" b="1" spc="1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b="1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лле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рий</a:t>
            </a:r>
            <a:r>
              <a:rPr lang="ru-RU" sz="1400" b="1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b="1" spc="-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й</a:t>
            </a:r>
            <a:r>
              <a:rPr lang="ru-RU" sz="1400" b="1" spc="7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spc="-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b="1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b="1" spc="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».</a:t>
            </a:r>
            <a:r>
              <a:rPr lang="ru-RU" sz="1400" b="1" spc="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57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-м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lang="ru-RU" sz="1400" spc="6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противотан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ов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</a:t>
            </a:r>
            <a:r>
              <a:rPr lang="ru-RU" sz="1400" spc="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шка</a:t>
            </a:r>
            <a:r>
              <a:rPr lang="ru-RU" sz="1400" spc="7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2</a:t>
            </a:r>
            <a:r>
              <a:rPr lang="ru-RU" sz="1400" spc="8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обр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зца</a:t>
            </a:r>
            <a:r>
              <a:rPr lang="ru-RU" sz="1400" spc="6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1941</a:t>
            </a:r>
            <a:r>
              <a:rPr lang="ru-RU" sz="1400" spc="7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года</a:t>
            </a:r>
            <a:r>
              <a:rPr lang="ru-RU" sz="1400" spc="6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 р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асче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том  </a:t>
            </a:r>
            <a:r>
              <a:rPr lang="ru-RU" sz="1400" spc="-114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(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4</a:t>
            </a: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чел.).  </a:t>
            </a:r>
            <a:r>
              <a:rPr lang="ru-RU" sz="1400" spc="-125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ов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  </a:t>
            </a:r>
            <a:r>
              <a:rPr lang="ru-RU" sz="1400" spc="-1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противотан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spc="-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  </a:t>
            </a:r>
            <a:r>
              <a:rPr lang="ru-RU" sz="1400" spc="-1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</a:t>
            </a:r>
            <a:r>
              <a:rPr lang="ru-RU" sz="1400" spc="-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шка  </a:t>
            </a:r>
            <a:r>
              <a:rPr lang="ru-RU" sz="1400" spc="-13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риода 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кой Оте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тв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нной войны</a:t>
            </a: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</a:p>
          <a:p>
            <a:pPr marL="12700">
              <a:tabLst>
                <a:tab pos="244475" algn="l"/>
              </a:tabLst>
            </a:pPr>
            <a:endParaRPr lang="ru-RU"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>
              <a:tabLst>
                <a:tab pos="308610" algn="l"/>
              </a:tabLst>
            </a:pPr>
            <a:r>
              <a:rPr lang="ru-RU" sz="1400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6. 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«ЗИ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С-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5В («</a:t>
            </a:r>
            <a:r>
              <a:rPr lang="ru-RU" sz="1400" b="1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ё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lang="ru-RU" sz="1400" b="1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b="1" spc="-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нка»</a:t>
            </a:r>
            <a:r>
              <a:rPr lang="ru-RU" sz="1400" b="1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)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». 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Модель   </a:t>
            </a:r>
            <a:r>
              <a:rPr lang="ru-RU" sz="1400" spc="13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овет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кого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зовика (</a:t>
            </a:r>
            <a:r>
              <a:rPr lang="ru-RU" sz="1400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б</a:t>
            </a:r>
            <a:r>
              <a:rPr lang="ru-RU" sz="1400" spc="-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    </a:t>
            </a:r>
            <a:r>
              <a:rPr lang="ru-RU" sz="1400" spc="-15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«</a:t>
            </a:r>
            <a:r>
              <a:rPr lang="ru-RU" sz="1400" spc="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»   </a:t>
            </a:r>
            <a:r>
              <a:rPr lang="ru-RU" sz="1400" spc="10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обо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ача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ла </a:t>
            </a:r>
            <a:r>
              <a:rPr lang="ru-RU" sz="1400" spc="-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«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нны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й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»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)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</a:t>
            </a:r>
            <a:r>
              <a:rPr lang="ru-RU" sz="1400" spc="-9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 </a:t>
            </a:r>
            <a:r>
              <a:rPr lang="ru-RU" sz="1400" spc="-1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1942 </a:t>
            </a:r>
            <a:r>
              <a:rPr lang="ru-RU" sz="1400" spc="-9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од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 </a:t>
            </a:r>
            <a:r>
              <a:rPr lang="ru-RU" sz="1400" spc="-1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 </a:t>
            </a:r>
            <a:r>
              <a:rPr lang="ru-RU" sz="1400" spc="-9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-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5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 </a:t>
            </a:r>
            <a:r>
              <a:rPr lang="ru-RU" sz="1400" spc="-1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были </a:t>
            </a:r>
            <a:r>
              <a:rPr lang="ru-RU" sz="1400" spc="-9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при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ны </a:t>
            </a:r>
            <a:r>
              <a:rPr lang="ru-RU" sz="1400" spc="-1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облег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нн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 </a:t>
            </a:r>
            <a:r>
              <a:rPr lang="ru-RU" sz="1400" spc="-1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 </a:t>
            </a:r>
            <a:r>
              <a:rPr lang="ru-RU" sz="1400" spc="-10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124 </a:t>
            </a:r>
            <a:r>
              <a:rPr lang="ru-RU" sz="1400" spc="-1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кг</a:t>
            </a:r>
            <a:r>
              <a:rPr lang="ru-RU" sz="1400" spc="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б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на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из фанеры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  д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ва 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(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«</a:t>
            </a:r>
            <a:r>
              <a:rPr lang="ru-RU" sz="1400" spc="5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lang="ru-RU" sz="1400" spc="15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гонк</a:t>
            </a:r>
            <a:r>
              <a:rPr lang="ru-RU" sz="1400" spc="15" dirty="0" err="1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»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). 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Сов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кий</a:t>
            </a:r>
            <a:r>
              <a:rPr lang="ru-RU" sz="1400" spc="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-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зовой 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втомобиль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г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зоподъ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ём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но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тью 3т.</a:t>
            </a:r>
          </a:p>
          <a:p>
            <a:pPr marL="12700" marR="5080">
              <a:spcBef>
                <a:spcPts val="1005"/>
              </a:spcBef>
              <a:tabLst>
                <a:tab pos="191135" algn="l"/>
              </a:tabLst>
            </a:pP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7</a:t>
            </a:r>
            <a:r>
              <a:rPr lang="ru-RU" sz="1400" b="1" dirty="0" smtClean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 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«Пол</a:t>
            </a:r>
            <a:r>
              <a:rPr lang="ru-RU" sz="1400" b="1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вая</a:t>
            </a:r>
            <a:r>
              <a:rPr lang="ru-RU" sz="1400" b="1" spc="10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b="1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кухня».</a:t>
            </a:r>
            <a:r>
              <a:rPr lang="ru-RU" sz="1400" b="1" spc="1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Пол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</a:t>
            </a:r>
            <a:r>
              <a:rPr lang="ru-RU" sz="1400" spc="10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2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</a:t>
            </a:r>
            <a:r>
              <a:rPr lang="ru-RU" sz="1400" spc="-4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у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х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ня</a:t>
            </a:r>
            <a:r>
              <a:rPr lang="ru-RU" sz="1400" spc="10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вре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ме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н</a:t>
            </a:r>
            <a:r>
              <a:rPr lang="ru-RU" sz="1400" spc="12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торой</a:t>
            </a:r>
            <a:r>
              <a:rPr lang="ru-RU" sz="1400" spc="1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м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ировой</a:t>
            </a:r>
            <a:r>
              <a:rPr lang="ru-RU" sz="1400" spc="10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войн</a:t>
            </a:r>
            <a:r>
              <a:rPr lang="ru-RU" sz="1400" spc="-1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ы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.</a:t>
            </a:r>
            <a:r>
              <a:rPr lang="ru-RU" sz="1400" spc="114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Р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зд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ач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spc="1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олда</a:t>
            </a:r>
            <a:r>
              <a:rPr lang="ru-RU" sz="1400" spc="1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т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с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кой к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ши и </a:t>
            </a:r>
            <a:r>
              <a:rPr lang="ru-RU" sz="1400" spc="-5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ча</a:t>
            </a:r>
            <a:r>
              <a:rPr lang="ru-RU" sz="1400" dirty="0">
                <a:latin typeface="Gungsuh" panose="02030600000101010101" pitchFamily="18" charset="-127"/>
                <a:ea typeface="Gungsuh" panose="02030600000101010101" pitchFamily="18" charset="-127"/>
                <a:cs typeface="Times New Roman"/>
              </a:rPr>
              <a:t>я.</a:t>
            </a:r>
          </a:p>
          <a:p>
            <a:pPr marL="12700">
              <a:tabLst>
                <a:tab pos="244475" algn="l"/>
              </a:tabLst>
            </a:pPr>
            <a:endParaRPr lang="ru-RU"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  <a:p>
            <a:pPr marL="12700" marR="5080">
              <a:spcBef>
                <a:spcPts val="1000"/>
              </a:spcBef>
            </a:pPr>
            <a:endParaRPr sz="1400" dirty="0">
              <a:latin typeface="Gungsuh" panose="02030600000101010101" pitchFamily="18" charset="-127"/>
              <a:ea typeface="Gungsuh" panose="02030600000101010101" pitchFamily="18" charset="-127"/>
              <a:cs typeface="Times New Roman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199842"/>
            <a:ext cx="10058400" cy="1880920"/>
          </a:xfrm>
          <a:prstGeom prst="rect">
            <a:avLst/>
          </a:prstGeom>
        </p:spPr>
      </p:pic>
      <p:sp>
        <p:nvSpPr>
          <p:cNvPr id="14" name="object 2"/>
          <p:cNvSpPr txBox="1"/>
          <p:nvPr/>
        </p:nvSpPr>
        <p:spPr>
          <a:xfrm>
            <a:off x="4262413" y="461446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3. Наполнение программы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306" y="1055914"/>
            <a:ext cx="3204080" cy="2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306" y="3392826"/>
            <a:ext cx="3204080" cy="253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C:\Users\iskra\Desktop\Временная\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452938"/>
            <a:ext cx="35052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524" y="1765652"/>
            <a:ext cx="2895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6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199842"/>
            <a:ext cx="10058400" cy="1880920"/>
          </a:xfrm>
          <a:prstGeom prst="rect">
            <a:avLst/>
          </a:prstGeom>
        </p:spPr>
      </p:pic>
      <p:sp>
        <p:nvSpPr>
          <p:cNvPr id="9" name="object 2"/>
          <p:cNvSpPr txBox="1"/>
          <p:nvPr/>
        </p:nvSpPr>
        <p:spPr>
          <a:xfrm>
            <a:off x="4262413" y="461446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3.2 дополнительные опции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pic>
        <p:nvPicPr>
          <p:cNvPr id="3074" name="Picture 2" descr="C:\Users\iskra\Desktop\Временная\IMG_61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04" y="1142536"/>
            <a:ext cx="3943196" cy="263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iskra\Desktop\Временная\IMG_559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38" y="4196444"/>
            <a:ext cx="3742728" cy="249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iskra\Desktop\Временная\IMG_56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543" y="1142536"/>
            <a:ext cx="3128138" cy="469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iskra\Desktop\Временная\IMG_554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785" y="1142536"/>
            <a:ext cx="3057072" cy="458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46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14" y="-199842"/>
            <a:ext cx="10058400" cy="1880920"/>
          </a:xfrm>
          <a:prstGeom prst="rect">
            <a:avLst/>
          </a:prstGeom>
        </p:spPr>
      </p:pic>
      <p:sp>
        <p:nvSpPr>
          <p:cNvPr id="9" name="object 2"/>
          <p:cNvSpPr txBox="1"/>
          <p:nvPr/>
        </p:nvSpPr>
        <p:spPr>
          <a:xfrm>
            <a:off x="4262413" y="461446"/>
            <a:ext cx="546436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dirty="0" smtClean="0">
                <a:solidFill>
                  <a:schemeClr val="bg1"/>
                </a:solidFill>
                <a:latin typeface="Archive" panose="02000506040000020004" pitchFamily="50" charset="0"/>
                <a:cs typeface="Courier New"/>
              </a:rPr>
              <a:t>3.2 дополнительные опции</a:t>
            </a:r>
            <a:endParaRPr dirty="0">
              <a:solidFill>
                <a:schemeClr val="bg1"/>
              </a:solidFill>
              <a:latin typeface="Archive" panose="02000506040000020004" pitchFamily="50" charset="0"/>
              <a:cs typeface="Courier New"/>
            </a:endParaRPr>
          </a:p>
        </p:txBody>
      </p:sp>
      <p:pic>
        <p:nvPicPr>
          <p:cNvPr id="4098" name="Picture 2" descr="C:\Users\iskra\Desktop\Временная\IMG_73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638" y="1277709"/>
            <a:ext cx="3326493" cy="498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iskra\Desktop\Временная\IMG_61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602" y="1277710"/>
            <a:ext cx="3326493" cy="498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iskra\Desktop\Временная\IMG_68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4" y="3906720"/>
            <a:ext cx="3936225" cy="262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iskra\Desktop\Временная\IMG_697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4" y="1277710"/>
            <a:ext cx="3885425" cy="259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3288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686</Words>
  <Application>Microsoft Office PowerPoint</Application>
  <PresentationFormat>Произвольный</PresentationFormat>
  <Paragraphs>58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Кузин Владимир Евгеньевич</cp:lastModifiedBy>
  <cp:revision>65</cp:revision>
  <dcterms:created xsi:type="dcterms:W3CDTF">2015-01-20T20:27:13Z</dcterms:created>
  <dcterms:modified xsi:type="dcterms:W3CDTF">2016-04-19T18:08:11Z</dcterms:modified>
</cp:coreProperties>
</file>